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Raleway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GXOnBB1pnSY7XdUMTG8YoYtlf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FAF25A-89CF-4A71-BD20-DC8881D56A59}">
  <a:tblStyle styleId="{44FAF25A-89CF-4A71-BD20-DC8881D56A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161" d="100"/>
          <a:sy n="161" d="100"/>
        </p:scale>
        <p:origin x="24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Send prepared printed cards with numbers on them to students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3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39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1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2" name="Google Shape;10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7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17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5" name="Google Shape;125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8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8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9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19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0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20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20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3" name="Google Shape;15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21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21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6" name="Google Shape;166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22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22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3" name="Google Shape;173;p22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7" name="Google Shape;177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2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2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8" name="Google Shape;188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2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9" name="Google Shape;199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2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26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26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26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8" name="Google Shape;218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27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27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28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28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28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1" name="Google Shape;241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30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3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3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8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"/>
          <p:cNvSpPr txBox="1">
            <a:spLocks noGrp="1"/>
          </p:cNvSpPr>
          <p:nvPr>
            <p:ph type="ctrTitle"/>
          </p:nvPr>
        </p:nvSpPr>
        <p:spPr>
          <a:xfrm>
            <a:off x="729625" y="1508200"/>
            <a:ext cx="84477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Measurement &amp; Teamwork </a:t>
            </a:r>
            <a:endParaRPr/>
          </a:p>
        </p:txBody>
      </p:sp>
      <p:sp>
        <p:nvSpPr>
          <p:cNvPr id="254" name="Google Shape;254;p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3333"/>
              <a:buNone/>
            </a:pPr>
            <a:r>
              <a:rPr lang="en-GB" sz="4800"/>
              <a:t>Machine Learning in Production / AI Engineering - Recitation 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Goals</a:t>
            </a:r>
            <a:endParaRPr/>
          </a:p>
        </p:txBody>
      </p:sp>
      <p:sp>
        <p:nvSpPr>
          <p:cNvPr id="260" name="Google Shape;260;p2"/>
          <p:cNvSpPr txBox="1"/>
          <p:nvPr/>
        </p:nvSpPr>
        <p:spPr>
          <a:xfrm>
            <a:off x="638375" y="1966075"/>
            <a:ext cx="73311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Lato"/>
              <a:buChar char="●"/>
            </a:pPr>
            <a:r>
              <a:rPr lang="en-GB" sz="19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Measuring Quality Attributes in ML Systems</a:t>
            </a:r>
            <a:endParaRPr sz="1900" b="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●"/>
            </a:pPr>
            <a:r>
              <a:rPr lang="en-GB" sz="1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Teamwork</a:t>
            </a:r>
            <a:endParaRPr sz="19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○"/>
            </a:pPr>
            <a:r>
              <a:rPr lang="en-GB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Practice and reflect about within a team.</a:t>
            </a:r>
            <a:endParaRPr sz="1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○"/>
            </a:pPr>
            <a:r>
              <a:rPr lang="en-GB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Reinforce the knowledge of team dysfunction issues and mitigation strategies</a:t>
            </a:r>
            <a:endParaRPr sz="1900" b="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Measurement</a:t>
            </a:r>
            <a:endParaRPr/>
          </a:p>
        </p:txBody>
      </p:sp>
      <p:sp>
        <p:nvSpPr>
          <p:cNvPr id="266" name="Google Shape;266;p3"/>
          <p:cNvSpPr txBox="1"/>
          <p:nvPr/>
        </p:nvSpPr>
        <p:spPr>
          <a:xfrm>
            <a:off x="662850" y="1953575"/>
            <a:ext cx="82332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Measurement is the numerical quantification of the attributes of an object or event, which can be used to compare with other objects or events. (Source: Wikipedia)						 							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How to measure intangible quantities?					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○  Determine what is observable around it, and then measure that.	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○  Often not a single quantity				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○  Example: Quality of recommendations measured from user feedback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Everything is measurable provided you care enough and are willing put in the effort 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Measuring Quality Attributes in ML Systems</a:t>
            </a:r>
            <a:endParaRPr/>
          </a:p>
        </p:txBody>
      </p:sp>
      <p:sp>
        <p:nvSpPr>
          <p:cNvPr id="272" name="Google Shape;272;p4"/>
          <p:cNvSpPr txBox="1"/>
          <p:nvPr/>
        </p:nvSpPr>
        <p:spPr>
          <a:xfrm>
            <a:off x="662850" y="1953575"/>
            <a:ext cx="8233200" cy="29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Measuring quality attributes is a hard problem to solve		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○  Quality attributes in ML systems are mostly intangibles				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○  Multiple attributes are required for accurately measurement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						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Not all qualities are relevant to every ML system		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○  Identify relevant qualities, and then measure them		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○  Every quality attribute has a different measure							 								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Operationalization of a measure is to turn these abstract quality attributes into something observable and measurable. 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Activity - Malicious Android Applications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278" name="Google Shape;278;p5"/>
          <p:cNvSpPr txBox="1"/>
          <p:nvPr/>
        </p:nvSpPr>
        <p:spPr>
          <a:xfrm>
            <a:off x="729450" y="1940825"/>
            <a:ext cx="7821900" cy="17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Preparation</a:t>
            </a:r>
            <a:endParaRPr sz="17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You will receive a card with a number 1-6 on it. </a:t>
            </a:r>
            <a:r>
              <a:rPr lang="en-GB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know how you are supposed to act, refer to the the role description on the card. </a:t>
            </a: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Keep your role secret from the other people in your group!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"/>
          <p:cNvSpPr txBox="1">
            <a:spLocks noGrp="1"/>
          </p:cNvSpPr>
          <p:nvPr>
            <p:ph type="body" idx="1"/>
          </p:nvPr>
        </p:nvSpPr>
        <p:spPr>
          <a:xfrm>
            <a:off x="729450" y="1892475"/>
            <a:ext cx="3635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600" b="1">
                <a:solidFill>
                  <a:schemeClr val="dk2"/>
                </a:solidFill>
              </a:rPr>
              <a:t>Scenario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-GB" sz="1500">
                <a:solidFill>
                  <a:srgbClr val="000000"/>
                </a:solidFill>
              </a:rPr>
              <a:t>You are part of the team at Google that reviews Play Store apps to determine if they are malicious. With over 3 million apps, around 4000 new apps are added and 70,000 apps are updated every day. You are analyzing an ML system that scans these applications and automatically flag them for a manual review. 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sp>
        <p:nvSpPr>
          <p:cNvPr id="284" name="Google Shape;284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Activity - Malicious Android Applications</a:t>
            </a:r>
            <a:endParaRPr/>
          </a:p>
        </p:txBody>
      </p:sp>
      <p:sp>
        <p:nvSpPr>
          <p:cNvPr id="285" name="Google Shape;285;p6"/>
          <p:cNvSpPr txBox="1">
            <a:spLocks noGrp="1"/>
          </p:cNvSpPr>
          <p:nvPr>
            <p:ph type="body" idx="1"/>
          </p:nvPr>
        </p:nvSpPr>
        <p:spPr>
          <a:xfrm>
            <a:off x="4343400" y="1892475"/>
            <a:ext cx="48345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600" b="1">
                <a:solidFill>
                  <a:schemeClr val="dk2"/>
                </a:solidFill>
              </a:rPr>
              <a:t>Some Qualities to Consider:</a:t>
            </a:r>
            <a:endParaRPr sz="1600" b="1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 Accuracy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Training Cost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 Amount of data needed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Scalability with the number of features considered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Effort for data cleaning and feature engineering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Inference Cost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Cost of updating model with new data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Model Size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Robustness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Interpretability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Activity - Malicious Android Applications</a:t>
            </a:r>
            <a:endParaRPr/>
          </a:p>
        </p:txBody>
      </p:sp>
      <p:graphicFrame>
        <p:nvGraphicFramePr>
          <p:cNvPr id="291" name="Google Shape;291;p7"/>
          <p:cNvGraphicFramePr/>
          <p:nvPr/>
        </p:nvGraphicFramePr>
        <p:xfrm>
          <a:off x="786575" y="220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{44FAF25A-89CF-4A71-BD20-DC8881D56A59}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Quality</a:t>
                      </a:r>
                      <a:endParaRPr sz="16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C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Measure</a:t>
                      </a:r>
                      <a:endParaRPr sz="16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C6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b="1" u="none" strike="noStrike" cap="none">
                          <a:latin typeface="Lato"/>
                          <a:ea typeface="Lato"/>
                          <a:cs typeface="Lato"/>
                          <a:sym typeface="Lato"/>
                        </a:rPr>
                        <a:t>Operationalization</a:t>
                      </a:r>
                      <a:endParaRPr sz="16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C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"/>
          <p:cNvSpPr txBox="1">
            <a:spLocks noGrp="1"/>
          </p:cNvSpPr>
          <p:nvPr>
            <p:ph type="body" idx="1"/>
          </p:nvPr>
        </p:nvSpPr>
        <p:spPr>
          <a:xfrm>
            <a:off x="729450" y="1964000"/>
            <a:ext cx="8166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Operationalization of any measure is dependent on how well the observation data is collected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A lot of effort is put on telemetry systems in production			</a:t>
            </a:r>
            <a:br>
              <a:rPr lang="en-GB" sz="1600">
                <a:solidFill>
                  <a:srgbClr val="000000"/>
                </a:solidFill>
              </a:rPr>
            </a:br>
            <a:r>
              <a:rPr lang="en-GB" sz="1600">
                <a:solidFill>
                  <a:srgbClr val="000000"/>
                </a:solidFill>
              </a:rPr>
              <a:t>○  Gathering user feedback</a:t>
            </a:r>
            <a:br>
              <a:rPr lang="en-GB" sz="1600">
                <a:solidFill>
                  <a:srgbClr val="000000"/>
                </a:solidFill>
              </a:rPr>
            </a:br>
            <a:r>
              <a:rPr lang="en-GB" sz="1600">
                <a:solidFill>
                  <a:srgbClr val="000000"/>
                </a:solidFill>
              </a:rPr>
              <a:t>○  Monitoring model quality				</a:t>
            </a:r>
            <a:br>
              <a:rPr lang="en-GB" sz="1600">
                <a:solidFill>
                  <a:srgbClr val="000000"/>
                </a:solidFill>
              </a:rPr>
            </a:br>
            <a:r>
              <a:rPr lang="en-GB" sz="1600">
                <a:solidFill>
                  <a:srgbClr val="000000"/>
                </a:solidFill>
              </a:rPr>
              <a:t>○  Performance monitoring			</a:t>
            </a:r>
            <a:br>
              <a:rPr lang="en-GB" sz="1600">
                <a:solidFill>
                  <a:srgbClr val="000000"/>
                </a:solidFill>
              </a:rPr>
            </a:br>
            <a:r>
              <a:rPr lang="en-GB" sz="1600">
                <a:solidFill>
                  <a:srgbClr val="000000"/>
                </a:solidFill>
              </a:rPr>
              <a:t>○  Detecting drifts and feedback loops		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In production ML systems, the model is probably not the most important component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300"/>
              <a:buNone/>
            </a:pPr>
            <a:endParaRPr sz="1600">
              <a:solidFill>
                <a:schemeClr val="dk2"/>
              </a:solidFill>
            </a:endParaRPr>
          </a:p>
        </p:txBody>
      </p:sp>
      <p:sp>
        <p:nvSpPr>
          <p:cNvPr id="297" name="Google Shape;297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Data Collection in Production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"/>
          <p:cNvSpPr txBox="1">
            <a:spLocks noGrp="1"/>
          </p:cNvSpPr>
          <p:nvPr>
            <p:ph type="body" idx="1"/>
          </p:nvPr>
        </p:nvSpPr>
        <p:spPr>
          <a:xfrm>
            <a:off x="729450" y="196402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Was the meeting effective? Why? Or why not?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What’s your dysfunctions? How does that affect the team work? 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What team dysfunctions did you observe during the meeting? What problems can be caused by this behavior? Can you think of mitigation strategies and solutions to avoid them?	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300"/>
              <a:buNone/>
            </a:pPr>
            <a:endParaRPr sz="1600">
              <a:solidFill>
                <a:schemeClr val="dk2"/>
              </a:solidFill>
            </a:endParaRPr>
          </a:p>
        </p:txBody>
      </p:sp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Teamwork Reflection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Macintosh PowerPoint</Application>
  <PresentationFormat>On-screen Show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Lato</vt:lpstr>
      <vt:lpstr>Arial</vt:lpstr>
      <vt:lpstr>Raleway</vt:lpstr>
      <vt:lpstr>Streamline</vt:lpstr>
      <vt:lpstr>Streamline</vt:lpstr>
      <vt:lpstr>Measurement &amp; Teamwork </vt:lpstr>
      <vt:lpstr>Goals</vt:lpstr>
      <vt:lpstr>Measurement</vt:lpstr>
      <vt:lpstr>Measuring Quality Attributes in ML Systems</vt:lpstr>
      <vt:lpstr>Activity - Malicious Android Applications </vt:lpstr>
      <vt:lpstr>Activity - Malicious Android Applications</vt:lpstr>
      <vt:lpstr>Activity - Malicious Android Applications</vt:lpstr>
      <vt:lpstr>Data Collection in Production</vt:lpstr>
      <vt:lpstr>Teamwork Reflection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&amp; Teamwork </dc:title>
  <cp:lastModifiedBy>athenasty12@gmail.com</cp:lastModifiedBy>
  <cp:revision>1</cp:revision>
  <dcterms:modified xsi:type="dcterms:W3CDTF">2022-09-15T16:52:41Z</dcterms:modified>
</cp:coreProperties>
</file>